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81" r:id="rId4"/>
    <p:sldId id="282" r:id="rId5"/>
    <p:sldId id="278" r:id="rId6"/>
    <p:sldId id="286" r:id="rId7"/>
    <p:sldId id="293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4841"/>
    <a:srgbClr val="20156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8471" autoAdjust="0"/>
    <p:restoredTop sz="75752" autoAdjust="0"/>
  </p:normalViewPr>
  <p:slideViewPr>
    <p:cSldViewPr>
      <p:cViewPr>
        <p:scale>
          <a:sx n="50" d="100"/>
          <a:sy n="50" d="100"/>
        </p:scale>
        <p:origin x="-1308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0"/>
    </p:cViewPr>
  </p:sorterViewPr>
  <p:notesViewPr>
    <p:cSldViewPr>
      <p:cViewPr>
        <p:scale>
          <a:sx n="90" d="100"/>
          <a:sy n="90" d="100"/>
        </p:scale>
        <p:origin x="-966" y="-78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44778A0-26BD-45F5-80B3-85A2CD6113DE}" type="datetimeFigureOut">
              <a:rPr lang="en-US" smtClean="0"/>
              <a:pPr/>
              <a:t>4/6/2010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7E897E-1F89-4E87-BA86-8816A264B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BAC84B5-2BF0-4076-8E20-4282135B9876}" type="datetimeFigureOut">
              <a:rPr lang="en-US" smtClean="0"/>
              <a:pPr/>
              <a:t>4/6/2010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E10FF15-1725-494D-8B5B-96CA5B8C24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FF15-1725-494D-8B5B-96CA5B8C2454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FF15-1725-494D-8B5B-96CA5B8C245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FF15-1725-494D-8B5B-96CA5B8C245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FF15-1725-494D-8B5B-96CA5B8C245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FF15-1725-494D-8B5B-96CA5B8C245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FF15-1725-494D-8B5B-96CA5B8C245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FF15-1725-494D-8B5B-96CA5B8C245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664A-F66D-4423-BDF7-9A1C1385E25B}" type="datetimeFigureOut">
              <a:rPr lang="en-US" smtClean="0"/>
              <a:pPr/>
              <a:t>4/6/2010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0DEE-7417-4AEA-94B3-3B604B340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247775"/>
            <a:ext cx="8524875" cy="5438775"/>
          </a:xfrm>
        </p:spPr>
        <p:txBody>
          <a:bodyPr/>
          <a:lstStyle>
            <a:lvl1pPr marL="228600" indent="-228600">
              <a:defRPr b="1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0DEE-7417-4AEA-94B3-3B604B340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664A-F66D-4423-BDF7-9A1C1385E25B}" type="datetimeFigureOut">
              <a:rPr lang="en-US" smtClean="0"/>
              <a:pPr/>
              <a:t>4/6/2010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0DEE-7417-4AEA-94B3-3B604B340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664A-F66D-4423-BDF7-9A1C1385E25B}" type="datetimeFigureOut">
              <a:rPr lang="en-US" smtClean="0"/>
              <a:pPr/>
              <a:t>4/6/2010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0DEE-7417-4AEA-94B3-3B604B340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664A-F66D-4423-BDF7-9A1C1385E25B}" type="datetimeFigureOut">
              <a:rPr lang="en-US" smtClean="0"/>
              <a:pPr/>
              <a:t>4/6/2010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0DEE-7417-4AEA-94B3-3B604B340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664A-F66D-4423-BDF7-9A1C1385E25B}" type="datetimeFigureOut">
              <a:rPr lang="en-US" smtClean="0"/>
              <a:pPr/>
              <a:t>4/6/2010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0DEE-7417-4AEA-94B3-3B604B340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664A-F66D-4423-BDF7-9A1C1385E25B}" type="datetimeFigureOut">
              <a:rPr lang="en-US" smtClean="0"/>
              <a:pPr/>
              <a:t>4/6/2010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0DEE-7417-4AEA-94B3-3B604B340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664A-F66D-4423-BDF7-9A1C1385E25B}" type="datetimeFigureOut">
              <a:rPr lang="en-US" smtClean="0"/>
              <a:pPr/>
              <a:t>4/6/2010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0DEE-7417-4AEA-94B3-3B604B340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664A-F66D-4423-BDF7-9A1C1385E25B}" type="datetimeFigureOut">
              <a:rPr lang="en-US" smtClean="0"/>
              <a:pPr/>
              <a:t>4/6/2010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0DEE-7417-4AEA-94B3-3B604B340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664A-F66D-4423-BDF7-9A1C1385E25B}" type="datetimeFigureOut">
              <a:rPr lang="en-US" smtClean="0"/>
              <a:pPr/>
              <a:t>4/6/2010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0DEE-7417-4AEA-94B3-3B604B340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664A-F66D-4423-BDF7-9A1C1385E25B}" type="datetimeFigureOut">
              <a:rPr lang="en-US" smtClean="0"/>
              <a:pPr/>
              <a:t>4/6/2010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0DEE-7417-4AEA-94B3-3B604B340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13" cstate="print">
            <a:lum bright="19000" contrast="-16000"/>
          </a:blip>
          <a:srcRect t="33024" b="51883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46063"/>
            <a:ext cx="8229600" cy="687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A664A-F66D-4423-BDF7-9A1C1385E25B}" type="datetimeFigureOut">
              <a:rPr lang="en-US" smtClean="0"/>
              <a:pPr/>
              <a:t>4/6/2010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1075" y="6572250"/>
            <a:ext cx="5715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B0DEE-7417-4AEA-94B3-3B604B340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rgbClr val="00006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0066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rgbClr val="000066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Ø"/>
        <a:defRPr sz="1600" kern="1200">
          <a:solidFill>
            <a:srgbClr val="000066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rgbClr val="000066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rgbClr val="000066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 t="2973"/>
          <a:stretch>
            <a:fillRect/>
          </a:stretch>
        </p:blipFill>
        <p:spPr bwMode="auto">
          <a:xfrm>
            <a:off x="0" y="10"/>
            <a:ext cx="9144000" cy="6857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3810000" y="1108496"/>
            <a:ext cx="5029200" cy="1413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en-US" sz="3700" b="1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Nuclear Posture Review </a:t>
            </a:r>
            <a:r>
              <a:rPr lang="en-US" sz="3200" b="1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en-US" sz="3200" b="1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sz="2800" i="1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Background Briefing for Media</a:t>
            </a:r>
            <a:endParaRPr kumimoji="0" lang="en-US" sz="3200" i="1" u="none" strike="noStrike" kern="1200" cap="none" spc="0" normalizeH="0" baseline="0" noProof="0" dirty="0" smtClean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390524" y="5791200"/>
            <a:ext cx="4118769" cy="635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April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5,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2010</a:t>
            </a:r>
          </a:p>
        </p:txBody>
      </p:sp>
      <p:cxnSp>
        <p:nvCxnSpPr>
          <p:cNvPr id="17" name="Straight Connector 16"/>
          <p:cNvCxnSpPr/>
          <p:nvPr/>
        </p:nvCxnSpPr>
        <p:spPr bwMode="auto">
          <a:xfrm flipV="1">
            <a:off x="2662687" y="2596551"/>
            <a:ext cx="6464060" cy="3776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D3152-1C14-4EF2-9B33-D51D0598862C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18" descr="NPR cover.jpg"/>
          <p:cNvPicPr/>
          <p:nvPr/>
        </p:nvPicPr>
        <p:blipFill>
          <a:blip r:embed="rId4" cstate="email"/>
          <a:stretch>
            <a:fillRect/>
          </a:stretch>
        </p:blipFill>
        <p:spPr>
          <a:xfrm>
            <a:off x="2667000" y="1184696"/>
            <a:ext cx="1066800" cy="1371600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 bwMode="auto">
          <a:xfrm>
            <a:off x="2662687" y="1120898"/>
            <a:ext cx="6472687" cy="536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696200" cy="914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effectLst/>
                <a:latin typeface="Arial" pitchFamily="34" charset="0"/>
                <a:cs typeface="Arial" pitchFamily="34" charset="0"/>
              </a:rPr>
              <a:t>The President’s Nuclear Security Agenda </a:t>
            </a:r>
            <a:endParaRPr lang="en-US" sz="28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19844"/>
            <a:ext cx="8763000" cy="510540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First articulated in Prague in April 2009</a:t>
            </a:r>
          </a:p>
          <a:p>
            <a:pPr lvl="1">
              <a:spcBef>
                <a:spcPts val="180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Reduce nuclear dangers and pursue the long-term goal of a world without nuclear weapons </a:t>
            </a:r>
          </a:p>
          <a:p>
            <a:pPr lvl="1">
              <a:spcBef>
                <a:spcPts val="180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Sustain a safe, secure, and effective nuclear arsenal as long as nuclear weapons exist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3000"/>
              </a:spcBef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Key events in the President’s nuclear security agenda</a:t>
            </a:r>
          </a:p>
          <a:p>
            <a:pPr lvl="1">
              <a:spcBef>
                <a:spcPts val="180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Nuclear Posture Review</a:t>
            </a:r>
          </a:p>
          <a:p>
            <a:pPr lvl="1">
              <a:spcBef>
                <a:spcPts val="180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New START Treaty</a:t>
            </a:r>
          </a:p>
          <a:p>
            <a:pPr lvl="1">
              <a:spcBef>
                <a:spcPts val="180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Nuclear Security Summit</a:t>
            </a:r>
          </a:p>
          <a:p>
            <a:pPr lvl="1">
              <a:spcBef>
                <a:spcPts val="180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NPT Review Conference</a:t>
            </a:r>
          </a:p>
          <a:p>
            <a:pPr>
              <a:spcBef>
                <a:spcPts val="1800"/>
              </a:spcBef>
            </a:pP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800"/>
              </a:spcBef>
            </a:pPr>
            <a:endParaRPr lang="en-US" sz="12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D3152-1C14-4EF2-9B33-D51D0598862C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2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678" y="176844"/>
            <a:ext cx="7696200" cy="9144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effectLst/>
                <a:latin typeface="Arial" pitchFamily="34" charset="0"/>
                <a:cs typeface="Arial" pitchFamily="34" charset="0"/>
              </a:rPr>
              <a:t>Congressional Direction</a:t>
            </a:r>
            <a:endParaRPr lang="en-US" sz="28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915400" cy="5334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DoD-led  review in consultation with Departments of State and Energy</a:t>
            </a:r>
          </a:p>
          <a:p>
            <a:pPr>
              <a:spcBef>
                <a:spcPts val="600"/>
              </a:spcBef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Review nuclear posture for the next 5 to 10 years</a:t>
            </a:r>
          </a:p>
          <a:p>
            <a:pPr>
              <a:spcBef>
                <a:spcPts val="600"/>
              </a:spcBef>
            </a:pPr>
            <a:r>
              <a:rPr lang="en-US" sz="2200" kern="1100" dirty="0" smtClean="0">
                <a:latin typeface="Arial" pitchFamily="34" charset="0"/>
                <a:cs typeface="Arial" pitchFamily="34" charset="0"/>
              </a:rPr>
              <a:t>Serves as basis for establishing U.S. arms control objectives</a:t>
            </a:r>
          </a:p>
          <a:p>
            <a:pPr>
              <a:spcBef>
                <a:spcPts val="600"/>
              </a:spcBef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7 elements of the review:</a:t>
            </a:r>
          </a:p>
          <a:p>
            <a:pPr marL="457200" lvl="1">
              <a:spcBef>
                <a:spcPts val="0"/>
              </a:spcBef>
              <a:buFontTx/>
              <a:buChar char="-"/>
            </a:pPr>
            <a:r>
              <a:rPr lang="en-US" sz="1800" dirty="0" smtClean="0"/>
              <a:t>Role of nuclear forces in U.S. military strategy, planning, and programming;</a:t>
            </a:r>
          </a:p>
          <a:p>
            <a:pPr marL="457200" lvl="1">
              <a:spcBef>
                <a:spcPts val="0"/>
              </a:spcBef>
              <a:buFontTx/>
              <a:buChar char="-"/>
            </a:pPr>
            <a:r>
              <a:rPr lang="en-US" sz="1800" dirty="0" smtClean="0"/>
              <a:t>Objectives for U.S. to maintain a safe, reliable, and credible nuclear deterrence posture;</a:t>
            </a:r>
          </a:p>
          <a:p>
            <a:pPr marL="457200" lvl="1">
              <a:spcBef>
                <a:spcPts val="0"/>
              </a:spcBef>
              <a:buFontTx/>
              <a:buChar char="-"/>
            </a:pPr>
            <a:r>
              <a:rPr lang="en-US" sz="1800" dirty="0" smtClean="0"/>
              <a:t>Relationship among U.S. nuclear deterrence policy, targeting strategy, and arms control objectives;</a:t>
            </a:r>
          </a:p>
          <a:p>
            <a:pPr marL="457200" lvl="1">
              <a:spcBef>
                <a:spcPts val="0"/>
              </a:spcBef>
              <a:buFontTx/>
              <a:buChar char="-"/>
            </a:pPr>
            <a:r>
              <a:rPr lang="en-US" sz="1800" dirty="0" smtClean="0"/>
              <a:t>Role missile defenses &amp; conventional strike play in determining roles and size of nuclear forces; </a:t>
            </a:r>
          </a:p>
          <a:p>
            <a:pPr marL="457200" lvl="1">
              <a:spcBef>
                <a:spcPts val="0"/>
              </a:spcBef>
              <a:buFontTx/>
              <a:buChar char="-"/>
            </a:pPr>
            <a:r>
              <a:rPr lang="en-US" sz="1800" dirty="0" smtClean="0"/>
              <a:t>Levels and composition of the nuclear delivery systems;    </a:t>
            </a:r>
          </a:p>
          <a:p>
            <a:pPr marL="457200" lvl="1">
              <a:spcBef>
                <a:spcPts val="0"/>
              </a:spcBef>
              <a:buFontTx/>
              <a:buChar char="-"/>
            </a:pPr>
            <a:r>
              <a:rPr lang="en-US" sz="1800" dirty="0" smtClean="0"/>
              <a:t>Nuclear weapons complex we require, including plans to modernize or modify the complex; </a:t>
            </a:r>
          </a:p>
          <a:p>
            <a:pPr marL="457200" lvl="1">
              <a:spcBef>
                <a:spcPts val="0"/>
              </a:spcBef>
              <a:buFontTx/>
              <a:buChar char="-"/>
            </a:pPr>
            <a:r>
              <a:rPr lang="en-US" sz="1800" dirty="0" smtClean="0"/>
              <a:t>The nuclear stockpile that will be required for implementing U.S. strategy</a:t>
            </a:r>
            <a:r>
              <a:rPr lang="en-US" dirty="0" smtClean="0"/>
              <a:t>.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600"/>
              </a:spcBef>
            </a:pP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D3152-1C14-4EF2-9B33-D51D0598862C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3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78486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effectLst/>
                <a:latin typeface="Arial" pitchFamily="34" charset="0"/>
                <a:cs typeface="Arial" pitchFamily="34" charset="0"/>
              </a:rPr>
              <a:t>NPR Scope, Conduct, and Product</a:t>
            </a:r>
            <a:endParaRPr lang="en-US" sz="28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486400"/>
          </a:xfrm>
        </p:spPr>
        <p:txBody>
          <a:bodyPr>
            <a:noAutofit/>
          </a:bodyPr>
          <a:lstStyle/>
          <a:p>
            <a:pPr lvl="0">
              <a:spcBef>
                <a:spcPts val="1200"/>
              </a:spcBef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Scope:  </a:t>
            </a:r>
          </a:p>
          <a:p>
            <a:pPr lvl="1">
              <a:spcBef>
                <a:spcPts val="12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President’s nuclear agenda</a:t>
            </a:r>
          </a:p>
          <a:p>
            <a:pPr lvl="0">
              <a:spcBef>
                <a:spcPts val="3000"/>
              </a:spcBef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Conduct:  </a:t>
            </a:r>
          </a:p>
          <a:p>
            <a:pPr lvl="1">
              <a:spcBef>
                <a:spcPts val="12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Interagency</a:t>
            </a:r>
          </a:p>
          <a:p>
            <a:pPr lvl="1">
              <a:spcBef>
                <a:spcPts val="1200"/>
              </a:spcBef>
            </a:pPr>
            <a:r>
              <a:rPr lang="en-US" sz="2400" dirty="0" smtClean="0"/>
              <a:t>Consultative</a:t>
            </a:r>
          </a:p>
          <a:p>
            <a:pPr lvl="1">
              <a:spcBef>
                <a:spcPts val="12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Senior Leader engagement</a:t>
            </a:r>
          </a:p>
          <a:p>
            <a:pPr lvl="0">
              <a:spcBef>
                <a:spcPts val="2400"/>
              </a:spcBef>
            </a:pPr>
            <a:r>
              <a:rPr lang="en-US" dirty="0" smtClean="0"/>
              <a:t>Product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:  </a:t>
            </a:r>
          </a:p>
          <a:p>
            <a:pPr lvl="1">
              <a:spcBef>
                <a:spcPts val="12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Unclassified report  to Congress</a:t>
            </a:r>
          </a:p>
          <a:p>
            <a:pPr lvl="1">
              <a:spcBef>
                <a:spcPts val="1200"/>
              </a:spcBef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1200"/>
              </a:spcBef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D3152-1C14-4EF2-9B33-D51D0598862C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4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effectLst/>
                <a:latin typeface="Arial" pitchFamily="34" charset="0"/>
                <a:cs typeface="Arial" pitchFamily="34" charset="0"/>
              </a:rPr>
              <a:t>Key Objectives</a:t>
            </a:r>
            <a:endParaRPr lang="en-US" sz="32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4953000"/>
          </a:xfrm>
        </p:spPr>
        <p:txBody>
          <a:bodyPr>
            <a:normAutofit/>
          </a:bodyPr>
          <a:lstStyle/>
          <a:p>
            <a:pPr marL="514350" lvl="1" indent="-514350">
              <a:spcBef>
                <a:spcPts val="3000"/>
              </a:spcBef>
              <a:buFont typeface="+mj-lt"/>
              <a:buAutoNum type="arabicPeriod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Prevent nuclear proliferation and nuclear terrorism</a:t>
            </a:r>
          </a:p>
          <a:p>
            <a:pPr marL="514350" lvl="1" indent="-514350">
              <a:spcBef>
                <a:spcPts val="3000"/>
              </a:spcBef>
              <a:buFont typeface="+mj-lt"/>
              <a:buAutoNum type="arabicPeriod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Reduce the role of nuclear weapons </a:t>
            </a:r>
          </a:p>
          <a:p>
            <a:pPr marL="514350" lvl="1" indent="-514350">
              <a:spcBef>
                <a:spcPts val="3000"/>
              </a:spcBef>
              <a:buFont typeface="+mj-lt"/>
              <a:buAutoNum type="arabicPeriod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Maintain effective strategic deterrence and stability at lower nuclear force levels</a:t>
            </a:r>
          </a:p>
          <a:p>
            <a:pPr marL="514350" lvl="1" indent="-514350">
              <a:spcBef>
                <a:spcPts val="3000"/>
              </a:spcBef>
              <a:buFont typeface="+mj-lt"/>
              <a:buAutoNum type="arabicPeriod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Strengthen regional deterrence and reassurance of U.S. allies and partners</a:t>
            </a:r>
          </a:p>
          <a:p>
            <a:pPr marL="514350" lvl="1" indent="-514350">
              <a:spcBef>
                <a:spcPts val="3000"/>
              </a:spcBef>
              <a:buFont typeface="+mj-lt"/>
              <a:buAutoNum type="arabicPeriod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Sustain a safe, secure and effective nuclear arsenal as long as nuclear weapons remain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D3152-1C14-4EF2-9B33-D51D0598862C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5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48600" cy="9144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effectLst/>
                <a:latin typeface="Arial" pitchFamily="34" charset="0"/>
                <a:cs typeface="Arial" pitchFamily="34" charset="0"/>
              </a:rPr>
              <a:t>The NPR and the New Strategic Arms Reduction Treaty</a:t>
            </a:r>
            <a:endParaRPr lang="en-US" sz="28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53704"/>
            <a:ext cx="8534400" cy="5257800"/>
          </a:xfrm>
        </p:spPr>
        <p:txBody>
          <a:bodyPr>
            <a:noAutofit/>
          </a:bodyPr>
          <a:lstStyle/>
          <a:p>
            <a:pPr lvl="0">
              <a:spcBef>
                <a:spcPts val="1200"/>
              </a:spcBef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Early priority to analytically derive negotiating positions for the New START negotiations.</a:t>
            </a:r>
          </a:p>
          <a:p>
            <a:pPr lvl="1">
              <a:spcBef>
                <a:spcPts val="1200"/>
              </a:spcBef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Considered a range of solutions to maintain strategic stability while reducing operationally deployed strategic nuclear force levels.</a:t>
            </a:r>
          </a:p>
          <a:p>
            <a:pPr lvl="0">
              <a:spcBef>
                <a:spcPts val="1200"/>
              </a:spcBef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 NPR determined that the United States should maintain a nuclear Triad of ICBMs, SSBNs, and heavy bombers. </a:t>
            </a:r>
          </a:p>
          <a:p>
            <a:pPr lvl="0">
              <a:spcBef>
                <a:spcPts val="1200"/>
              </a:spcBef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New START:</a:t>
            </a:r>
          </a:p>
          <a:p>
            <a:pPr lvl="1">
              <a:spcBef>
                <a:spcPts val="1200"/>
              </a:spcBef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1,550 accountable warheads </a:t>
            </a:r>
          </a:p>
          <a:p>
            <a:pPr lvl="1">
              <a:spcBef>
                <a:spcPts val="1200"/>
              </a:spcBef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Combined limit of 800 deployed and non-deployed ICBM launchers, </a:t>
            </a:r>
            <a:br>
              <a:rPr lang="en-US" sz="1800" dirty="0" smtClean="0">
                <a:latin typeface="Arial" pitchFamily="34" charset="0"/>
                <a:cs typeface="Arial" pitchFamily="34" charset="0"/>
              </a:rPr>
            </a:br>
            <a:r>
              <a:rPr lang="en-US" sz="1800" dirty="0" smtClean="0">
                <a:latin typeface="Arial" pitchFamily="34" charset="0"/>
                <a:cs typeface="Arial" pitchFamily="34" charset="0"/>
              </a:rPr>
              <a:t>SLBM launchers, and nuclear-capable heavy bombers </a:t>
            </a:r>
          </a:p>
          <a:p>
            <a:pPr lvl="1">
              <a:spcBef>
                <a:spcPts val="1200"/>
              </a:spcBef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Separate limit of 700 deployed ICBMs, deployed SLBMs, and deployed nuclear-capable heavy bombers</a:t>
            </a:r>
          </a:p>
          <a:p>
            <a:pPr lvl="1">
              <a:spcBef>
                <a:spcPts val="1200"/>
              </a:spcBef>
            </a:pPr>
            <a:r>
              <a:rPr lang="en-US" sz="1800" dirty="0" smtClean="0"/>
              <a:t>Does not constrain U.S. programs or plans for missile defense or conventional systems.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1200"/>
              </a:spcBef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D3152-1C14-4EF2-9B33-D51D0598862C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6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effectLst/>
                <a:latin typeface="Arial" pitchFamily="34" charset="0"/>
                <a:cs typeface="Arial" pitchFamily="34" charset="0"/>
              </a:rPr>
              <a:t>The NPR and the FY 2011 Budget Request</a:t>
            </a:r>
            <a:endParaRPr lang="en-US" sz="28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41437"/>
            <a:ext cx="8534400" cy="4830763"/>
          </a:xfrm>
        </p:spPr>
        <p:txBody>
          <a:bodyPr>
            <a:normAutofit lnSpcReduction="10000"/>
          </a:bodyPr>
          <a:lstStyle/>
          <a:p>
            <a:pPr>
              <a:spcBef>
                <a:spcPts val="2400"/>
              </a:spcBef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 United States will sustain a safe, secure, and effective nuclear deterrent as long as nuclear weapons exist. </a:t>
            </a:r>
          </a:p>
          <a:p>
            <a:pPr>
              <a:spcBef>
                <a:spcPts val="2400"/>
              </a:spcBef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President’s fiscal year 2011 budget request includes a 13 percent increase for stockpile modernization efforts.</a:t>
            </a:r>
          </a:p>
          <a:p>
            <a:pPr lvl="1">
              <a:spcBef>
                <a:spcPts val="1500"/>
              </a:spcBef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Supports the W76 and B61 LEPs</a:t>
            </a:r>
          </a:p>
          <a:p>
            <a:pPr lvl="1">
              <a:spcBef>
                <a:spcPts val="1500"/>
              </a:spcBef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Follow-on study of the W78</a:t>
            </a:r>
          </a:p>
          <a:p>
            <a:pPr lvl="1">
              <a:spcBef>
                <a:spcPts val="1500"/>
              </a:spcBef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Funds  the Chemistry and Metallurgy Research Replacement nuclear facility at Los Alamos National Laboratory</a:t>
            </a:r>
          </a:p>
          <a:p>
            <a:pPr lvl="1">
              <a:spcBef>
                <a:spcPts val="1500"/>
              </a:spcBef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Builds a new Uranium Processing Facility at Y-12 Plant in Oak Ridge</a:t>
            </a:r>
          </a:p>
          <a:p>
            <a:pPr lvl="1">
              <a:spcBef>
                <a:spcPts val="1500"/>
              </a:spcBef>
            </a:pPr>
            <a:r>
              <a:rPr lang="en-US" sz="1800" dirty="0" smtClean="0"/>
              <a:t>Funds science, technology, and engineering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2400"/>
              </a:spcBef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 NPR will outline this Administration guidelines for managing the U.S. nuclear stockpile.</a:t>
            </a:r>
          </a:p>
          <a:p>
            <a:pPr>
              <a:spcBef>
                <a:spcPts val="1500"/>
              </a:spcBef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500"/>
              </a:spcBef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D3152-1C14-4EF2-9B33-D51D0598862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4421</TotalTime>
  <Words>479</Words>
  <Application>Microsoft Office PowerPoint</Application>
  <PresentationFormat>On-screen Show (4:3)</PresentationFormat>
  <Paragraphs>70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Custom Design</vt:lpstr>
      <vt:lpstr>Slide 1</vt:lpstr>
      <vt:lpstr>The President’s Nuclear Security Agenda </vt:lpstr>
      <vt:lpstr>Congressional Direction</vt:lpstr>
      <vt:lpstr>NPR Scope, Conduct, and Product</vt:lpstr>
      <vt:lpstr>Key Objectives</vt:lpstr>
      <vt:lpstr>The NPR and the New Strategic Arms Reduction Treaty</vt:lpstr>
      <vt:lpstr>The NPR and the FY 2011 Budget Request</vt:lpstr>
    </vt:vector>
  </TitlesOfParts>
  <Company>OSD-CIO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Update on the 2010  U.S. Nuclear Posture Review</dc:title>
  <dc:creator>RobertBH</dc:creator>
  <cp:lastModifiedBy>Reddin</cp:lastModifiedBy>
  <cp:revision>455</cp:revision>
  <dcterms:created xsi:type="dcterms:W3CDTF">2010-01-05T21:26:34Z</dcterms:created>
  <dcterms:modified xsi:type="dcterms:W3CDTF">2010-04-06T20:21:53Z</dcterms:modified>
</cp:coreProperties>
</file>